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71" r:id="rId3"/>
    <p:sldId id="270" r:id="rId4"/>
    <p:sldId id="257" r:id="rId5"/>
    <p:sldId id="268" r:id="rId6"/>
    <p:sldId id="258" r:id="rId7"/>
    <p:sldId id="269" r:id="rId8"/>
    <p:sldId id="264" r:id="rId9"/>
    <p:sldId id="272" r:id="rId10"/>
    <p:sldId id="274" r:id="rId11"/>
    <p:sldId id="275" r:id="rId12"/>
    <p:sldId id="277" r:id="rId13"/>
    <p:sldId id="283" r:id="rId14"/>
    <p:sldId id="265" r:id="rId15"/>
    <p:sldId id="278" r:id="rId16"/>
    <p:sldId id="303" r:id="rId17"/>
    <p:sldId id="281" r:id="rId18"/>
    <p:sldId id="298" r:id="rId19"/>
    <p:sldId id="299" r:id="rId20"/>
    <p:sldId id="300" r:id="rId21"/>
    <p:sldId id="295" r:id="rId22"/>
    <p:sldId id="296" r:id="rId23"/>
    <p:sldId id="302" r:id="rId24"/>
    <p:sldId id="259" r:id="rId25"/>
    <p:sldId id="289" r:id="rId26"/>
    <p:sldId id="290" r:id="rId27"/>
    <p:sldId id="301" r:id="rId28"/>
    <p:sldId id="291" r:id="rId29"/>
    <p:sldId id="292" r:id="rId30"/>
    <p:sldId id="293" r:id="rId31"/>
    <p:sldId id="287" r:id="rId32"/>
    <p:sldId id="276" r:id="rId33"/>
    <p:sldId id="29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88040"/>
  </p:normalViewPr>
  <p:slideViewPr>
    <p:cSldViewPr snapToGrid="0">
      <p:cViewPr>
        <p:scale>
          <a:sx n="102" d="100"/>
          <a:sy n="102" d="100"/>
        </p:scale>
        <p:origin x="-28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D8A3-8A8F-F842-A5F5-1FD5D688099D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CE9C1-7300-694F-A453-89B3B4448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9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5323831@N05/8182913559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creativecommons.org/licenses/by/2.0/?ref=openverse" TargetMode="External"/><Relationship Id="rId4" Type="http://schemas.openxmlformats.org/officeDocument/2006/relationships/hyperlink" Target="https://www.flickr.com/photos/15323831@N05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30272E"/>
                </a:solidFill>
                <a:effectLst/>
                <a:latin typeface="Inter"/>
              </a:rPr>
              <a:t>"</a:t>
            </a:r>
            <a:r>
              <a:rPr lang="en-US" b="0" i="0" dirty="0">
                <a:effectLst/>
                <a:latin typeface="Inter"/>
                <a:hlinkClick r:id="rId3"/>
              </a:rPr>
              <a:t>Why Is It Called A Roadrunner?</a:t>
            </a:r>
            <a:r>
              <a:rPr lang="en-US" b="0" i="0" u="none" strike="noStrike" dirty="0">
                <a:solidFill>
                  <a:srgbClr val="30272E"/>
                </a:solidFill>
                <a:effectLst/>
                <a:latin typeface="Inter"/>
              </a:rPr>
              <a:t>" by </a:t>
            </a:r>
            <a:r>
              <a:rPr lang="en-US" b="0" i="0" dirty="0">
                <a:effectLst/>
                <a:latin typeface="Inter"/>
                <a:hlinkClick r:id="rId4"/>
              </a:rPr>
              <a:t>goingslo</a:t>
            </a:r>
            <a:r>
              <a:rPr lang="en-US" b="0" i="0" u="none" strike="noStrike" dirty="0">
                <a:solidFill>
                  <a:srgbClr val="30272E"/>
                </a:solidFill>
                <a:effectLst/>
                <a:latin typeface="Inter"/>
              </a:rPr>
              <a:t> is licensed under </a:t>
            </a:r>
            <a:r>
              <a:rPr lang="en-US" b="0" i="0" dirty="0">
                <a:effectLst/>
                <a:latin typeface="Inter"/>
                <a:hlinkClick r:id="rId5"/>
              </a:rPr>
              <a:t>CC BY 2.0</a:t>
            </a:r>
            <a:r>
              <a:rPr lang="en-US" b="0" i="0" u="none" strike="noStrike" dirty="0">
                <a:solidFill>
                  <a:srgbClr val="30272E"/>
                </a:solidFill>
                <a:effectLst/>
                <a:latin typeface="Inter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35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1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9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15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xkcd.com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64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5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9CE9C1-7300-694F-A453-89B3B4448C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26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F912-CB27-80B9-3115-3D155716A3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3C6E3-E66C-6295-22CA-BCB46A226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5027C-3E41-658B-52D3-328D3FEB5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1F328-387E-A3F8-BB41-380B9E6E4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78823-DC15-87E8-028D-096660EC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39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093AF-70AB-1EA0-7C74-E0A508A6D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E5D04-AF9C-2824-BEFA-E9521C6CD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3E03B-82F6-C644-8C20-CC9203733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C8F3F-9AF6-28F3-C7C4-F906462A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6F64E-D2A2-735A-598E-16C866D7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10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E16917-35C8-4E80-1BF1-9A6141379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C1B46-3797-0067-3303-25CBD03B56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4962A-CEF8-A08C-BB31-573046CC8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ACD31-E9DE-873B-B548-995504E78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F4880-9CD4-44B3-3EF0-6E74D8249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85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FC0FD-981B-A0EF-A4FA-D2B8497F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B417-21C3-6BED-7562-C7095E50D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CA97A-8A24-8AD9-DC27-EA81FA7E4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1A885-CE68-7357-E4E8-2FEDE1EBF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DDC40-E16C-F959-2DD2-08750276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7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D45E-188D-B518-DD53-875FEBAE2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163B8-E3AA-9B38-CD69-8DE52EC32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49E6C-7871-4BBB-F776-EE8C5BA7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0DA2D-AF4D-DFE3-320A-D6287B32B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85A54-03FE-9E21-3619-DEE2747CC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2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6D949-8AA4-B217-17F0-CF3D1FEE7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0B67B-B3A7-377A-A287-D15F37E50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C20D3-FF5C-0A96-3708-9708AC879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069B0-DE7D-D2A8-A9E4-0C551C3FC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0A3CA-65FA-873E-7781-BA3F9663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D336C-FC2E-9463-A72E-B20C72AD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880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F359C-F72E-D5A7-2AA1-9965D55D5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70F2B-4524-0C74-DA7B-45556B34F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40A11-40EE-EED9-3EFD-84981BC8C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B3B03-2670-0F88-2B35-51157B886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9FB1C7-ED65-4381-E51F-53409E804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C3C6E9-D1A8-3B58-CC90-E7D1D52AB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FA044-303F-A728-3EA5-15D4DFD3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21B8CD-F99C-3EA1-CFCE-2BFA379F3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7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C4FB-0B69-FE1B-1E2F-4E35EB38B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E77959-DC0A-867C-B091-E1B0C1C0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E229B0-4E6D-7EB2-18AD-19C330572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F5D41-47E6-D387-B204-519A359FC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2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D2CCF7-C9AE-21AD-8512-1EF937AA1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9A51A5-011C-274B-5D75-2F4E753D7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35D20-52CC-C2F8-2AE8-8E44B33C1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70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9F615-C3CF-F8B2-6037-8F9C86DF1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079B3-17B3-1222-65B9-CEE4B0FBC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14304-F9E0-3BE6-EEE6-E0D71F067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D0CDC-1629-9200-B79A-C4D58DC22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308505-677F-650B-BBE7-10727E6A3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480D6-649F-7BEC-223C-F78DB893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78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3BA51-736B-AA2F-74C7-C2407CC84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F983F6-13D0-3846-83D8-39513F3EF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93F902-134A-7F77-5A2C-ABBCD15F9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ED83D4-6111-D9C9-E0C7-45F6C903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46771-9239-12AC-B8E0-E8061F53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1024C-49FA-3D6D-6047-38003159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3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61A7FF-DD22-1029-442F-268A33697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A996E-C6B8-0543-DB7F-3F6385F62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84912-015B-D165-9BB9-B5313EA0D6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E8E31-F43B-BB43-8F9E-361F32CBD7F8}" type="datetimeFigureOut">
              <a:rPr lang="en-US" smtClean="0"/>
              <a:t>11/16/23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34F39-B1A2-C45B-10F7-94CA51BE2E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C53F5-CCE2-8CE3-5B5F-6533F6035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B6E6B-3001-4649-A609-943A6738FE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0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E2844-9C71-F5CC-10B5-A4E63BFC19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358758"/>
            <a:ext cx="4620584" cy="2560169"/>
          </a:xfrm>
        </p:spPr>
        <p:txBody>
          <a:bodyPr>
            <a:normAutofit/>
          </a:bodyPr>
          <a:lstStyle/>
          <a:p>
            <a:pPr algn="l"/>
            <a:r>
              <a:rPr lang="en-US" sz="4400" b="0" i="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Using </a:t>
            </a:r>
            <a:r>
              <a:rPr lang="en-US" sz="4400" b="0" i="0" u="none" strike="noStrike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Github's</a:t>
            </a:r>
            <a:r>
              <a:rPr lang="en-US" sz="4400" b="0" i="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Copilot to Write R Code Faster</a:t>
            </a:r>
            <a:endParaRPr lang="en-US" sz="4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C2234E-FFCA-DDD7-C9D8-54EC689F94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12969"/>
            <a:ext cx="4620584" cy="775494"/>
          </a:xfrm>
        </p:spPr>
        <p:txBody>
          <a:bodyPr>
            <a:noAutofit/>
          </a:bodyPr>
          <a:lstStyle/>
          <a:p>
            <a:pPr algn="l"/>
            <a:r>
              <a:rPr lang="en-US" sz="2200" dirty="0"/>
              <a:t>Helena McMonagle</a:t>
            </a:r>
          </a:p>
          <a:p>
            <a:pPr algn="l"/>
            <a:r>
              <a:rPr lang="en-US" sz="2200" dirty="0"/>
              <a:t>Graduate Student Symposium</a:t>
            </a:r>
          </a:p>
          <a:p>
            <a:pPr algn="l"/>
            <a:r>
              <a:rPr lang="en-US" sz="2200" dirty="0"/>
              <a:t>November 17, 2023</a:t>
            </a:r>
          </a:p>
        </p:txBody>
      </p:sp>
      <p:pic>
        <p:nvPicPr>
          <p:cNvPr id="1026" name="Picture 2" descr="Why Is It Called A Roadrunner?">
            <a:extLst>
              <a:ext uri="{FF2B5EF4-FFF2-40B4-BE49-F238E27FC236}">
                <a16:creationId xmlns:a16="http://schemas.microsoft.com/office/drawing/2014/main" id="{ABBBEFF5-1C4A-43DF-3311-679307A438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8" r="39917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9466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so what is Copilot?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24F71-7366-83E9-29FB-A7E60468D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artificial intelligence</a:t>
            </a:r>
          </a:p>
          <a:p>
            <a:pPr lvl="1"/>
            <a:r>
              <a:rPr lang="en-US" dirty="0"/>
              <a:t>AI model that uses neural networks, deep learning, and other techniques to find patterns and create new content based on those patterns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Integrated with R and R Studio, as of last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254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so what is Copilot?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24F71-7366-83E9-29FB-A7E60468D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artificial intelligence</a:t>
            </a:r>
          </a:p>
          <a:p>
            <a:pPr lvl="1"/>
            <a:r>
              <a:rPr lang="en-US" dirty="0"/>
              <a:t>AI model that uses neural networks, deep learning, and other techniques to find patterns and create new content based on those patterns</a:t>
            </a:r>
          </a:p>
          <a:p>
            <a:pPr lvl="1"/>
            <a:endParaRPr lang="en-US" dirty="0"/>
          </a:p>
          <a:p>
            <a:r>
              <a:rPr lang="en-US" dirty="0"/>
              <a:t>“Pair programmer” that provides code suggestions in real-time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Integrated with R and R Studio, as of last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821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so what is Copilot?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24F71-7366-83E9-29FB-A7E60468D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artificial intelligence</a:t>
            </a:r>
          </a:p>
          <a:p>
            <a:pPr lvl="1"/>
            <a:r>
              <a:rPr lang="en-US" dirty="0"/>
              <a:t>AI model that uses neural networks, deep learning, and other techniques to find patterns and create new content based on those patterns</a:t>
            </a:r>
          </a:p>
          <a:p>
            <a:pPr lvl="1"/>
            <a:endParaRPr lang="en-US" dirty="0"/>
          </a:p>
          <a:p>
            <a:r>
              <a:rPr lang="en-US" dirty="0"/>
              <a:t>“Pair programmer” that provides code suggestions in real-time</a:t>
            </a:r>
          </a:p>
          <a:p>
            <a:endParaRPr lang="en-US" dirty="0"/>
          </a:p>
          <a:p>
            <a:r>
              <a:rPr lang="en-US" dirty="0"/>
              <a:t>Integrated with R and R Studio, as of about a month ago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282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2023-11-16 at 10.29.40 PM">
            <a:hlinkClick r:id="" action="ppaction://media"/>
            <a:extLst>
              <a:ext uri="{FF2B5EF4-FFF2-40B4-BE49-F238E27FC236}">
                <a16:creationId xmlns:a16="http://schemas.microsoft.com/office/drawing/2014/main" id="{001DCC39-BEAF-C2E4-F972-3D85CDBD4E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35063" b="32162"/>
          <a:stretch/>
        </p:blipFill>
        <p:spPr>
          <a:xfrm>
            <a:off x="0" y="0"/>
            <a:ext cx="11972684" cy="6858000"/>
          </a:xfrm>
        </p:spPr>
      </p:pic>
    </p:spTree>
    <p:extLst>
      <p:ext uri="{BB962C8B-B14F-4D97-AF65-F5344CB8AC3E}">
        <p14:creationId xmlns:p14="http://schemas.microsoft.com/office/powerpoint/2010/main" val="151626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6F356-1196-B1ED-2394-BB99883EA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get this new-fangled thing? </a:t>
            </a:r>
          </a:p>
        </p:txBody>
      </p:sp>
    </p:spTree>
    <p:extLst>
      <p:ext uri="{BB962C8B-B14F-4D97-AF65-F5344CB8AC3E}">
        <p14:creationId xmlns:p14="http://schemas.microsoft.com/office/powerpoint/2010/main" val="2055829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EF43280-8DA8-8F69-33BC-FDEE30D0D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828" y="161364"/>
            <a:ext cx="9323845" cy="653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50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4045FF0-DC9F-A340-F0AA-A8A1BDD15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050" y="317500"/>
            <a:ext cx="6057900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98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3DD7-853F-35C7-1F51-87B12800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it </a:t>
            </a:r>
            <a:r>
              <a:rPr lang="en-US" i="1" dirty="0"/>
              <a:t>do? </a:t>
            </a:r>
            <a:r>
              <a:rPr lang="en-US" dirty="0"/>
              <a:t>How does it </a:t>
            </a:r>
            <a:r>
              <a:rPr lang="en-US" i="1" dirty="0"/>
              <a:t>work?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55EA8-AB5F-4BD8-EEB8-11F9D718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Uses patterns from earlier and later in your code to make suggestions</a:t>
            </a:r>
          </a:p>
          <a:p>
            <a:r>
              <a:rPr lang="en-US" dirty="0">
                <a:solidFill>
                  <a:schemeClr val="bg1"/>
                </a:solidFill>
              </a:rPr>
              <a:t>Annotations, code, and other context will be used as a “prompt”</a:t>
            </a:r>
          </a:p>
          <a:p>
            <a:r>
              <a:rPr lang="en-US" dirty="0">
                <a:solidFill>
                  <a:schemeClr val="bg1"/>
                </a:solidFill>
              </a:rPr>
              <a:t>Suggests “ghost code” after you pause, which you can accept or not</a:t>
            </a:r>
          </a:p>
        </p:txBody>
      </p:sp>
    </p:spTree>
    <p:extLst>
      <p:ext uri="{BB962C8B-B14F-4D97-AF65-F5344CB8AC3E}">
        <p14:creationId xmlns:p14="http://schemas.microsoft.com/office/powerpoint/2010/main" val="978609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3DD7-853F-35C7-1F51-87B12800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it </a:t>
            </a:r>
            <a:r>
              <a:rPr lang="en-US" i="1" dirty="0"/>
              <a:t>do? </a:t>
            </a:r>
            <a:r>
              <a:rPr lang="en-US" dirty="0"/>
              <a:t>How does it </a:t>
            </a:r>
            <a:r>
              <a:rPr lang="en-US" i="1" dirty="0"/>
              <a:t>work?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55EA8-AB5F-4BD8-EEB8-11F9D718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patterns from earlier and later in your code to make suggestions</a:t>
            </a:r>
          </a:p>
          <a:p>
            <a:r>
              <a:rPr lang="en-US" dirty="0">
                <a:solidFill>
                  <a:schemeClr val="bg1"/>
                </a:solidFill>
              </a:rPr>
              <a:t>Annotations, code, and other context will be used as a “prompt”</a:t>
            </a:r>
          </a:p>
          <a:p>
            <a:r>
              <a:rPr lang="en-US" dirty="0">
                <a:solidFill>
                  <a:schemeClr val="bg1"/>
                </a:solidFill>
              </a:rPr>
              <a:t>Suggests “ghost code” after you pause, which you can accept or not</a:t>
            </a:r>
          </a:p>
        </p:txBody>
      </p:sp>
    </p:spTree>
    <p:extLst>
      <p:ext uri="{BB962C8B-B14F-4D97-AF65-F5344CB8AC3E}">
        <p14:creationId xmlns:p14="http://schemas.microsoft.com/office/powerpoint/2010/main" val="2848109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3DD7-853F-35C7-1F51-87B12800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it </a:t>
            </a:r>
            <a:r>
              <a:rPr lang="en-US" i="1" dirty="0"/>
              <a:t>do? </a:t>
            </a:r>
            <a:r>
              <a:rPr lang="en-US" dirty="0"/>
              <a:t>How does it </a:t>
            </a:r>
            <a:r>
              <a:rPr lang="en-US" i="1" dirty="0"/>
              <a:t>work?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55EA8-AB5F-4BD8-EEB8-11F9D718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patterns from earlier and later in your code to make suggestions</a:t>
            </a:r>
          </a:p>
          <a:p>
            <a:r>
              <a:rPr lang="en-US" dirty="0"/>
              <a:t>Annotations, code, and other context will be used as a “prompt”</a:t>
            </a:r>
          </a:p>
          <a:p>
            <a:r>
              <a:rPr lang="en-US" dirty="0">
                <a:solidFill>
                  <a:schemeClr val="bg1"/>
                </a:solidFill>
              </a:rPr>
              <a:t>Suggests “ghost code” after you pause, which you can accept or not</a:t>
            </a:r>
          </a:p>
        </p:txBody>
      </p:sp>
    </p:spTree>
    <p:extLst>
      <p:ext uri="{BB962C8B-B14F-4D97-AF65-F5344CB8AC3E}">
        <p14:creationId xmlns:p14="http://schemas.microsoft.com/office/powerpoint/2010/main" val="99137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BFF5585-5E8E-4981-D42E-183EDB491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Once upon a time…</a:t>
            </a:r>
          </a:p>
        </p:txBody>
      </p:sp>
    </p:spTree>
    <p:extLst>
      <p:ext uri="{BB962C8B-B14F-4D97-AF65-F5344CB8AC3E}">
        <p14:creationId xmlns:p14="http://schemas.microsoft.com/office/powerpoint/2010/main" val="207084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F3DD7-853F-35C7-1F51-87B12800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does it </a:t>
            </a:r>
            <a:r>
              <a:rPr lang="en-US" i="1" dirty="0"/>
              <a:t>do? </a:t>
            </a:r>
            <a:r>
              <a:rPr lang="en-US" dirty="0"/>
              <a:t>How does it </a:t>
            </a:r>
            <a:r>
              <a:rPr lang="en-US" i="1" dirty="0"/>
              <a:t>work?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55EA8-AB5F-4BD8-EEB8-11F9D718A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patterns from earlier and later in your code to make suggestions</a:t>
            </a:r>
          </a:p>
          <a:p>
            <a:r>
              <a:rPr lang="en-US" dirty="0"/>
              <a:t>Annotations, code, and other context will be used as a “prompt”</a:t>
            </a:r>
          </a:p>
          <a:p>
            <a:r>
              <a:rPr lang="en-US" dirty="0"/>
              <a:t>Suggests “ghost code” after you pause, which you can accept or not</a:t>
            </a:r>
          </a:p>
        </p:txBody>
      </p:sp>
    </p:spTree>
    <p:extLst>
      <p:ext uri="{BB962C8B-B14F-4D97-AF65-F5344CB8AC3E}">
        <p14:creationId xmlns:p14="http://schemas.microsoft.com/office/powerpoint/2010/main" val="85657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6E89F-BF21-6CC4-B53E-CEAF1BAB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I’ve used Copilot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E96C6-22DF-AC08-2113-5E41BC9E6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a loop</a:t>
            </a:r>
          </a:p>
          <a:p>
            <a:r>
              <a:rPr lang="en-US" dirty="0"/>
              <a:t>Data visualization</a:t>
            </a:r>
          </a:p>
          <a:p>
            <a:r>
              <a:rPr lang="en-US" dirty="0"/>
              <a:t>Data cleaning</a:t>
            </a:r>
          </a:p>
        </p:txBody>
      </p:sp>
    </p:spTree>
    <p:extLst>
      <p:ext uri="{BB962C8B-B14F-4D97-AF65-F5344CB8AC3E}">
        <p14:creationId xmlns:p14="http://schemas.microsoft.com/office/powerpoint/2010/main" val="3810864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3-11-16 at 11.00.46 PM">
            <a:hlinkClick r:id="" action="ppaction://media"/>
            <a:extLst>
              <a:ext uri="{FF2B5EF4-FFF2-40B4-BE49-F238E27FC236}">
                <a16:creationId xmlns:a16="http://schemas.microsoft.com/office/drawing/2014/main" id="{9FC26AFF-BDBD-499A-5710-F761B8F598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69070" cy="6723529"/>
          </a:xfrm>
        </p:spPr>
      </p:pic>
    </p:spTree>
    <p:extLst>
      <p:ext uri="{BB962C8B-B14F-4D97-AF65-F5344CB8AC3E}">
        <p14:creationId xmlns:p14="http://schemas.microsoft.com/office/powerpoint/2010/main" val="332286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It’s free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has sometimes taught me better ways of doing things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111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It’s free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has sometimes taught me better ways of doing things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407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It’s free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591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438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576413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8288419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Attribution might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47432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B0ACFA65-B85F-468E-E52B-08ACD57AE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130" y="497541"/>
            <a:ext cx="8939740" cy="586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89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653AE-4DE0-EE8C-5A40-D28DF98E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using Copilot and similar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40EDF-0800-65F3-466F-E7112DC8783A}"/>
              </a:ext>
            </a:extLst>
          </p:cNvPr>
          <p:cNvSpPr txBox="1"/>
          <p:nvPr/>
        </p:nvSpPr>
        <p:spPr>
          <a:xfrm>
            <a:off x="797858" y="1959424"/>
            <a:ext cx="511884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Pros: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can speed up coding tasks, especially simple ones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 has sometimes taught me better ways of doing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It’s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CAA73-73E3-33BF-50EC-DD77BF3EB7B9}"/>
              </a:ext>
            </a:extLst>
          </p:cNvPr>
          <p:cNvSpPr txBox="1"/>
          <p:nvPr/>
        </p:nvSpPr>
        <p:spPr>
          <a:xfrm>
            <a:off x="6275295" y="1959424"/>
            <a:ext cx="511884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Probably not a good choice for your top secret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It makes mistakes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It won’t solve all your life problems, or even all your coding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Attribution could be tricky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87144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D7108-ACF5-D910-3FE7-22B077F4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can I find these links?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0AD122E-ED65-E1E6-426F-5C82F0E60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8"/>
          <a:stretch/>
        </p:blipFill>
        <p:spPr>
          <a:xfrm>
            <a:off x="2729960" y="2619737"/>
            <a:ext cx="6501723" cy="38255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5B21C3-8459-EB82-2F5C-19866BFAA34C}"/>
              </a:ext>
            </a:extLst>
          </p:cNvPr>
          <p:cNvSpPr txBox="1"/>
          <p:nvPr/>
        </p:nvSpPr>
        <p:spPr>
          <a:xfrm>
            <a:off x="3273625" y="1863828"/>
            <a:ext cx="564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hmcmonagle</a:t>
            </a:r>
            <a:r>
              <a:rPr lang="en-US" sz="2400" dirty="0"/>
              <a:t>/Copilot-resources</a:t>
            </a:r>
          </a:p>
        </p:txBody>
      </p:sp>
    </p:spTree>
    <p:extLst>
      <p:ext uri="{BB962C8B-B14F-4D97-AF65-F5344CB8AC3E}">
        <p14:creationId xmlns:p14="http://schemas.microsoft.com/office/powerpoint/2010/main" val="32250345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EDDCA-8C58-00DA-C238-8B7E30346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 Ethical concerns? Ideas?</a:t>
            </a:r>
          </a:p>
        </p:txBody>
      </p:sp>
    </p:spTree>
    <p:extLst>
      <p:ext uri="{BB962C8B-B14F-4D97-AF65-F5344CB8AC3E}">
        <p14:creationId xmlns:p14="http://schemas.microsoft.com/office/powerpoint/2010/main" val="2103770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305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8399554-F668-A065-1930-B99F0E8635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" b="1"/>
          <a:stretch/>
        </p:blipFill>
        <p:spPr>
          <a:xfrm>
            <a:off x="1210892" y="699247"/>
            <a:ext cx="9770216" cy="545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890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4E6716C-B692-AE22-3990-0E098B994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805" y="536948"/>
            <a:ext cx="9896389" cy="578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1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DF946D-8F6B-2F68-7E8F-F3C6CDECA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360" y="912622"/>
            <a:ext cx="9067279" cy="50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676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Copilot… 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D8455E3-2C08-F395-66B7-754F1750F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149" y="1448641"/>
            <a:ext cx="8423702" cy="519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06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so what is Copilot? </a:t>
            </a:r>
          </a:p>
        </p:txBody>
      </p:sp>
    </p:spTree>
    <p:extLst>
      <p:ext uri="{BB962C8B-B14F-4D97-AF65-F5344CB8AC3E}">
        <p14:creationId xmlns:p14="http://schemas.microsoft.com/office/powerpoint/2010/main" val="1552510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9B29-EDC6-218E-2BE3-E797CAD3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so what is Copilot?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24F71-7366-83E9-29FB-A7E60468D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Generative artificial intelligence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AI model that can create new content, like images, music, text or code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Uses neural networks, deep learning, and other techniques to find patterns and create new outcomes based on those patterns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Integrated with R and R Studio, as of last month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647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1054</Words>
  <Application>Microsoft Macintosh PowerPoint</Application>
  <PresentationFormat>Widescreen</PresentationFormat>
  <Paragraphs>145</Paragraphs>
  <Slides>33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-webkit-standard</vt:lpstr>
      <vt:lpstr>Arial</vt:lpstr>
      <vt:lpstr>Calibri</vt:lpstr>
      <vt:lpstr>Calibri Light</vt:lpstr>
      <vt:lpstr>Inter</vt:lpstr>
      <vt:lpstr>Office Theme</vt:lpstr>
      <vt:lpstr>Using Github's Copilot to Write R Code Faster</vt:lpstr>
      <vt:lpstr>Once upon a time…</vt:lpstr>
      <vt:lpstr>PowerPoint Presentation</vt:lpstr>
      <vt:lpstr>PowerPoint Presentation</vt:lpstr>
      <vt:lpstr>PowerPoint Presentation</vt:lpstr>
      <vt:lpstr>PowerPoint Presentation</vt:lpstr>
      <vt:lpstr>Enter Copilot… </vt:lpstr>
      <vt:lpstr>Ok, so what is Copilot? </vt:lpstr>
      <vt:lpstr>Ok, so what is Copilot? </vt:lpstr>
      <vt:lpstr>Ok, so what is Copilot? </vt:lpstr>
      <vt:lpstr>Ok, so what is Copilot? </vt:lpstr>
      <vt:lpstr>Ok, so what is Copilot? </vt:lpstr>
      <vt:lpstr>PowerPoint Presentation</vt:lpstr>
      <vt:lpstr>How do I get this new-fangled thing? </vt:lpstr>
      <vt:lpstr>PowerPoint Presentation</vt:lpstr>
      <vt:lpstr>PowerPoint Presentation</vt:lpstr>
      <vt:lpstr>But what does it do? How does it work?</vt:lpstr>
      <vt:lpstr>But what does it do? How does it work?</vt:lpstr>
      <vt:lpstr>But what does it do? How does it work?</vt:lpstr>
      <vt:lpstr>But what does it do? How does it work?</vt:lpstr>
      <vt:lpstr>Ways I’ve used Copilot</vt:lpstr>
      <vt:lpstr>PowerPoint Presentation</vt:lpstr>
      <vt:lpstr>Pros and cons of using Copilot and similar tools</vt:lpstr>
      <vt:lpstr>Pros and cons of using Copilot and similar tools</vt:lpstr>
      <vt:lpstr>Pros and cons of using Copilot and similar tools</vt:lpstr>
      <vt:lpstr>Pros and cons of using Copilot and similar tools</vt:lpstr>
      <vt:lpstr>Pros and cons of using Copilot and similar tools</vt:lpstr>
      <vt:lpstr>Pros and cons of using Copilot and similar tools</vt:lpstr>
      <vt:lpstr>Pros and cons of using Copilot and similar tools</vt:lpstr>
      <vt:lpstr>Pros and cons of using Copilot and similar tools</vt:lpstr>
      <vt:lpstr>Where can I find these links? </vt:lpstr>
      <vt:lpstr>Questions? Ethical concerns? Ideas?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code faster with Copilot of R Studio</dc:title>
  <dc:creator>Helena I Mcmonagle</dc:creator>
  <cp:lastModifiedBy>Helena I Mcmonagle</cp:lastModifiedBy>
  <cp:revision>16</cp:revision>
  <dcterms:created xsi:type="dcterms:W3CDTF">2023-11-08T18:58:55Z</dcterms:created>
  <dcterms:modified xsi:type="dcterms:W3CDTF">2023-11-17T07:28:17Z</dcterms:modified>
</cp:coreProperties>
</file>

<file path=docProps/thumbnail.jpeg>
</file>